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rock-layers.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Crime Scene in Every Rock</a:t>
            </a:r>
          </a:p>
          <a:p>
            <a:pPr algn="ctr">
              <a:defRPr sz="1500" i="1">
                <a:solidFill>
                  <a:srgbClr val="1A1A2E"/>
                </a:solidFill>
              </a:defRPr>
            </a:pPr>
            <a:r>
              <a:t>Reading Earth's History One Layer at a Time</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MS-ESS1-4</a:t>
            </a:r>
          </a:p>
          <a:p>
            <a:pPr algn="r">
              <a:defRPr sz="1200">
                <a:solidFill>
                  <a:srgbClr val="1A1A2E"/>
                </a:solidFill>
              </a:defRPr>
            </a:pPr>
            <a:r>
              <a:t>7th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how rock strata form layers that represent different time periods</a:t>
            </a:r>
          </a:p>
          <a:p>
            <a:pPr>
              <a:spcBef>
                <a:spcPts val="800"/>
              </a:spcBef>
              <a:defRPr sz="1600">
                <a:solidFill>
                  <a:srgbClr val="1A1A2E"/>
                </a:solidFill>
              </a:defRPr>
            </a:pPr>
            <a:r>
              <a:t>  *  Model the relationship between sedimentation, erosion, and fossil preservation</a:t>
            </a:r>
          </a:p>
          <a:p>
            <a:pPr>
              <a:spcBef>
                <a:spcPts val="800"/>
              </a:spcBef>
              <a:defRPr sz="1600">
                <a:solidFill>
                  <a:srgbClr val="1A1A2E"/>
                </a:solidFill>
              </a:defRPr>
            </a:pPr>
            <a:r>
              <a:t>  *  Use the principle of superposition to determine relative age of rock layers</a:t>
            </a:r>
          </a:p>
          <a:p>
            <a:pPr>
              <a:spcBef>
                <a:spcPts val="800"/>
              </a:spcBef>
              <a:defRPr sz="1600">
                <a:solidFill>
                  <a:srgbClr val="1A1A2E"/>
                </a:solidFill>
              </a:defRPr>
            </a:pPr>
            <a:r>
              <a:t>  *  Reconstruct past environments using evidence found in rock layers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Stratigraphy</a:t>
            </a:r>
          </a:p>
          <a:p>
            <a:pPr>
              <a:defRPr sz="1300" i="1">
                <a:solidFill>
                  <a:srgbClr val="1A1A2E"/>
                </a:solidFill>
              </a:defRPr>
            </a:pPr>
            <a:r>
              <a:t>     The study of rock layers (strata) and their arrangement to understand Earth's history</a:t>
            </a:r>
          </a:p>
          <a:p>
            <a:pPr>
              <a:spcBef>
                <a:spcPts val="800"/>
              </a:spcBef>
              <a:defRPr sz="1500" b="1">
                <a:solidFill>
                  <a:srgbClr val="0D1B2A"/>
                </a:solidFill>
              </a:defRPr>
            </a:pPr>
            <a:r>
              <a:t>  Sedimentary Rock</a:t>
            </a:r>
          </a:p>
          <a:p>
            <a:pPr>
              <a:defRPr sz="1300" i="1">
                <a:solidFill>
                  <a:srgbClr val="1A1A2E"/>
                </a:solidFill>
              </a:defRPr>
            </a:pPr>
            <a:r>
              <a:t>     Rock formed from compressed layers of sediment — sand, mud, shells — that accumulate over time</a:t>
            </a:r>
          </a:p>
          <a:p>
            <a:pPr>
              <a:spcBef>
                <a:spcPts val="800"/>
              </a:spcBef>
              <a:defRPr sz="1500" b="1">
                <a:solidFill>
                  <a:srgbClr val="0D1B2A"/>
                </a:solidFill>
              </a:defRPr>
            </a:pPr>
            <a:r>
              <a:t>  Superposition</a:t>
            </a:r>
          </a:p>
          <a:p>
            <a:pPr>
              <a:defRPr sz="1300" i="1">
                <a:solidFill>
                  <a:srgbClr val="1A1A2E"/>
                </a:solidFill>
              </a:defRPr>
            </a:pPr>
            <a:r>
              <a:t>     The principle that in undisturbed rock layers, the oldest layers are on the bottom and youngest on top</a:t>
            </a:r>
          </a:p>
          <a:p>
            <a:pPr>
              <a:spcBef>
                <a:spcPts val="800"/>
              </a:spcBef>
              <a:defRPr sz="1500" b="1">
                <a:solidFill>
                  <a:srgbClr val="0D1B2A"/>
                </a:solidFill>
              </a:defRPr>
            </a:pPr>
            <a:r>
              <a:t>  Index Fossil</a:t>
            </a:r>
          </a:p>
          <a:p>
            <a:pPr>
              <a:defRPr sz="1300" i="1">
                <a:solidFill>
                  <a:srgbClr val="1A1A2E"/>
                </a:solidFill>
              </a:defRPr>
            </a:pPr>
            <a:r>
              <a:t>     A fossil from an organism that lived for a short time but across a wide area, used to date rock layers</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can a single rock tell you what happened on Earth millions of years ago?</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Reading Earth's History One Layer at a Time. Today we'll build a MODEL to discover the answer!</a:t>
            </a:r>
          </a:p>
        </p:txBody>
      </p:sp>
      <p:pic>
        <p:nvPicPr>
          <p:cNvPr id="8" name="Picture 7" descr="landscape-geology.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rocks.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Sedimentation Rate</a:t>
            </a:r>
          </a:p>
          <a:p>
            <a:pPr>
              <a:spcBef>
                <a:spcPts val="600"/>
              </a:spcBef>
              <a:defRPr sz="1600"/>
            </a:pPr>
            <a:r>
              <a:t>     *  Erosion Rate</a:t>
            </a:r>
          </a:p>
          <a:p>
            <a:pPr>
              <a:spcBef>
                <a:spcPts val="600"/>
              </a:spcBef>
              <a:defRPr sz="1600"/>
            </a:pPr>
            <a:r>
              <a:t>     *  Rock Layer Thickness</a:t>
            </a:r>
          </a:p>
          <a:p>
            <a:pPr>
              <a:spcBef>
                <a:spcPts val="600"/>
              </a:spcBef>
              <a:defRPr sz="1600"/>
            </a:pPr>
            <a:r>
              <a:t>     *  Fossil Preservation Quality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rocks.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sedimentation rate is very high (like during a flood or volcanic eruption), what happens to fossil preservation quality compared to normal, slow deposition?</a:t>
            </a:r>
          </a:p>
        </p:txBody>
      </p:sp>
      <p:pic>
        <p:nvPicPr>
          <p:cNvPr id="8" name="Picture 7" descr="discussion-rocks.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Rapid Deposition</a:t>
            </a:r>
          </a:p>
          <a:p>
            <a:pPr>
              <a:defRPr sz="1400"/>
            </a:pPr>
            <a:r>
              <a:t>     Lock Sedimentation Rate to maximum (flood or volcanic ash) and observe layer thickness and preservation</a:t>
            </a:r>
          </a:p>
          <a:p>
            <a:pPr>
              <a:spcBef>
                <a:spcPts val="1200"/>
              </a:spcBef>
              <a:defRPr sz="1600" b="1"/>
            </a:pPr>
            <a:r>
              <a:t>Heavy Erosion</a:t>
            </a:r>
          </a:p>
          <a:p>
            <a:pPr>
              <a:defRPr sz="1400"/>
            </a:pPr>
            <a:r>
              <a:t>     Set Erosion Rate to maximum and observe what happens to the rock record</a:t>
            </a:r>
          </a:p>
          <a:p>
            <a:pPr>
              <a:spcBef>
                <a:spcPts val="1200"/>
              </a:spcBef>
              <a:defRPr sz="1600" b="1"/>
            </a:pPr>
            <a:r>
              <a:t>Normal Conditions</a:t>
            </a:r>
          </a:p>
          <a:p>
            <a:pPr>
              <a:defRPr sz="1400"/>
            </a:pPr>
            <a:r>
              <a:t>     Set moderate rates for both and observe balanced geological processes</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Rock layers are like pages in a book — each one records conditions at the time it formed</a:t>
            </a:r>
          </a:p>
          <a:p>
            <a:pPr>
              <a:spcBef>
                <a:spcPts val="1000"/>
              </a:spcBef>
              <a:defRPr sz="1500">
                <a:solidFill>
                  <a:srgbClr val="1A1A2E"/>
                </a:solidFill>
              </a:defRPr>
            </a:pPr>
            <a:r>
              <a:t>  *  Rapid burial preserves fossils best because organisms are protected from decomposition and scavengers</a:t>
            </a:r>
          </a:p>
          <a:p>
            <a:pPr>
              <a:spcBef>
                <a:spcPts val="1000"/>
              </a:spcBef>
              <a:defRPr sz="1500">
                <a:solidFill>
                  <a:srgbClr val="1A1A2E"/>
                </a:solidFill>
              </a:defRPr>
            </a:pPr>
            <a:r>
              <a:t>  *  Erosion creates gaps in the rock record — millions of years of history can be missing from a single location</a:t>
            </a:r>
          </a:p>
          <a:p>
            <a:pPr>
              <a:spcBef>
                <a:spcPts val="1000"/>
              </a:spcBef>
              <a:defRPr sz="1500">
                <a:solidFill>
                  <a:srgbClr val="1A1A2E"/>
                </a:solidFill>
              </a:defRPr>
            </a:pPr>
            <a:r>
              <a:t>  *  The principle of superposition allows us to determine which layers (and fossils) are older or younger</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Rocks are history books written in stone. Each layer records the environment when it formed — ocean sediments contain marine fossils, desert layers contain sand dunes, volcanic layers contain ash. By reading layers from bottom to top (superposition), we can reconstruct millions of years of Earth's story!</a:t>
            </a:r>
          </a:p>
        </p:txBody>
      </p:sp>
      <p:pic>
        <p:nvPicPr>
          <p:cNvPr id="8" name="Picture 7" descr="cover-rock-layers.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Create a Rock Core Sample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Build a physical model of a rock core sample showing at least 5 distinct geological periods, each with appropriate fossils and environmental evidence.</a:t>
            </a:r>
          </a:p>
          <a:p>
            <a:br/>
            <a:pPr>
              <a:spcBef>
                <a:spcPts val="1000"/>
              </a:spcBef>
              <a:defRPr sz="1600" b="1">
                <a:solidFill>
                  <a:srgbClr val="1A4780"/>
                </a:solidFill>
              </a:defRPr>
            </a:pPr>
            <a:r>
              <a:t>The Challenge:</a:t>
            </a:r>
          </a:p>
          <a:p>
            <a:pPr>
              <a:defRPr sz="1400"/>
            </a:pPr>
            <a:r>
              <a:t>A museum of natural history needs an educational core sample exhibit showing how geologists read Earth's history from rock layers. Your team will build the model and write the interpretive guide.</a:t>
            </a:r>
          </a:p>
          <a:p>
            <a:br/>
            <a:pPr>
              <a:spcBef>
                <a:spcPts val="1000"/>
              </a:spcBef>
              <a:defRPr sz="1600" b="1">
                <a:solidFill>
                  <a:srgbClr val="1A4780"/>
                </a:solidFill>
              </a:defRPr>
            </a:pPr>
            <a:r>
              <a:t>Think Like an Engineer:</a:t>
            </a:r>
          </a:p>
          <a:p>
            <a:pPr>
              <a:spcBef>
                <a:spcPts val="400"/>
              </a:spcBef>
              <a:defRPr sz="1300"/>
            </a:pPr>
            <a:r>
              <a:t>     *  What evidence in each layer tells you about the environment at that time?</a:t>
            </a:r>
          </a:p>
          <a:p>
            <a:pPr>
              <a:spcBef>
                <a:spcPts val="400"/>
              </a:spcBef>
              <a:defRPr sz="1300"/>
            </a:pPr>
            <a:r>
              <a:t>     *  How do you show the principle of superposition in your core sample?</a:t>
            </a:r>
          </a:p>
          <a:p>
            <a:pPr>
              <a:spcBef>
                <a:spcPts val="400"/>
              </a:spcBef>
              <a:defRPr sz="1300"/>
            </a:pPr>
            <a:r>
              <a:t>     *  What would a gap (unconformity) in your layers represent?</a:t>
            </a:r>
          </a:p>
        </p:txBody>
      </p:sp>
      <p:pic>
        <p:nvPicPr>
          <p:cNvPr id="7" name="Picture 6" descr="stem-core-sample.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Geologists and Stratigraphers study rock formations to understand Earth's history, locate natural resources, and assess geological hazards. They earn $65,000–$115,000/year.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